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840" autoAdjust="0"/>
  </p:normalViewPr>
  <p:slideViewPr>
    <p:cSldViewPr snapToGrid="0">
      <p:cViewPr varScale="1">
        <p:scale>
          <a:sx n="53" d="100"/>
          <a:sy n="53"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79A3A-444C-4E79-8950-1CBA4CB8DF7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F85A4235-A059-41F7-B549-C17886007DF2}">
      <dgm:prSet/>
      <dgm:spPr/>
      <dgm:t>
        <a:bodyPr/>
        <a:lstStyle/>
        <a:p>
          <a:r>
            <a:rPr lang="en-GB" dirty="0">
              <a:latin typeface="Muli"/>
            </a:rPr>
            <a:t>The Break a Record (BaR) Concept is an innovative method used to improve performance by challenging the personal best.</a:t>
          </a:r>
          <a:endParaRPr lang="en-US" dirty="0">
            <a:latin typeface="Muli"/>
          </a:endParaRPr>
        </a:p>
      </dgm:t>
    </dgm:pt>
    <dgm:pt modelId="{31045475-F268-446A-8F79-449A84A9F5C0}" type="parTrans" cxnId="{01AAD889-32D8-4329-AD51-75BAF5DD0D69}">
      <dgm:prSet/>
      <dgm:spPr/>
      <dgm:t>
        <a:bodyPr/>
        <a:lstStyle/>
        <a:p>
          <a:endParaRPr lang="en-US">
            <a:latin typeface="Muli"/>
          </a:endParaRPr>
        </a:p>
      </dgm:t>
    </dgm:pt>
    <dgm:pt modelId="{5B8DA66A-47EC-4806-B652-490B19C64BDE}" type="sibTrans" cxnId="{01AAD889-32D8-4329-AD51-75BAF5DD0D69}">
      <dgm:prSet/>
      <dgm:spPr/>
      <dgm:t>
        <a:bodyPr/>
        <a:lstStyle/>
        <a:p>
          <a:endParaRPr lang="en-US">
            <a:latin typeface="Muli"/>
          </a:endParaRPr>
        </a:p>
      </dgm:t>
    </dgm:pt>
    <dgm:pt modelId="{4A36FD76-3BEF-4F8B-BE35-5A74FA3FB727}">
      <dgm:prSet/>
      <dgm:spPr/>
      <dgm:t>
        <a:bodyPr/>
        <a:lstStyle/>
        <a:p>
          <a:r>
            <a:rPr lang="en-GB" dirty="0">
              <a:latin typeface="Muli"/>
            </a:rPr>
            <a:t>It exploits the human reaction to challenge which states that when a pursuit is appraised as a challenge, we outperform.</a:t>
          </a:r>
          <a:endParaRPr lang="en-US" dirty="0">
            <a:latin typeface="Muli"/>
          </a:endParaRPr>
        </a:p>
      </dgm:t>
    </dgm:pt>
    <dgm:pt modelId="{2E35E96F-5702-469D-AF49-67D7FE868624}" type="parTrans" cxnId="{FD38163C-0332-414A-B1A0-71FB45CEC05A}">
      <dgm:prSet/>
      <dgm:spPr/>
      <dgm:t>
        <a:bodyPr/>
        <a:lstStyle/>
        <a:p>
          <a:endParaRPr lang="en-US">
            <a:latin typeface="Muli"/>
          </a:endParaRPr>
        </a:p>
      </dgm:t>
    </dgm:pt>
    <dgm:pt modelId="{30A7B6AF-9CE1-435F-8912-2FEA48C2070B}" type="sibTrans" cxnId="{FD38163C-0332-414A-B1A0-71FB45CEC05A}">
      <dgm:prSet/>
      <dgm:spPr/>
      <dgm:t>
        <a:bodyPr/>
        <a:lstStyle/>
        <a:p>
          <a:endParaRPr lang="en-US">
            <a:latin typeface="Muli"/>
          </a:endParaRPr>
        </a:p>
      </dgm:t>
    </dgm:pt>
    <dgm:pt modelId="{F34F9678-71D4-4775-9E69-3552F74B94D5}">
      <dgm:prSet/>
      <dgm:spPr/>
      <dgm:t>
        <a:bodyPr/>
        <a:lstStyle/>
        <a:p>
          <a:r>
            <a:rPr lang="en-GB" dirty="0">
              <a:latin typeface="Muli"/>
            </a:rPr>
            <a:t>The challenge is to Break a Record (Improve personal best), just for one time, during a Team building activity – a BaR Event</a:t>
          </a:r>
          <a:endParaRPr lang="en-US" dirty="0">
            <a:latin typeface="Muli"/>
          </a:endParaRPr>
        </a:p>
      </dgm:t>
    </dgm:pt>
    <dgm:pt modelId="{E3B1B5D8-E21A-4F39-BD5F-65B97D8F9458}" type="parTrans" cxnId="{2C1C41F2-A030-466E-B6CD-E71FF4B0C435}">
      <dgm:prSet/>
      <dgm:spPr/>
      <dgm:t>
        <a:bodyPr/>
        <a:lstStyle/>
        <a:p>
          <a:endParaRPr lang="en-US">
            <a:latin typeface="Muli"/>
          </a:endParaRPr>
        </a:p>
      </dgm:t>
    </dgm:pt>
    <dgm:pt modelId="{2FF15AB8-4C32-4CE5-A2D1-1AE75E8447F5}" type="sibTrans" cxnId="{2C1C41F2-A030-466E-B6CD-E71FF4B0C435}">
      <dgm:prSet/>
      <dgm:spPr/>
      <dgm:t>
        <a:bodyPr/>
        <a:lstStyle/>
        <a:p>
          <a:endParaRPr lang="en-US">
            <a:latin typeface="Muli"/>
          </a:endParaRPr>
        </a:p>
      </dgm:t>
    </dgm:pt>
    <dgm:pt modelId="{92D89340-986E-43A4-9F58-A705CFC33CBF}" type="pres">
      <dgm:prSet presAssocID="{D7679A3A-444C-4E79-8950-1CBA4CB8DF7A}" presName="vert0" presStyleCnt="0">
        <dgm:presLayoutVars>
          <dgm:dir/>
          <dgm:animOne val="branch"/>
          <dgm:animLvl val="lvl"/>
        </dgm:presLayoutVars>
      </dgm:prSet>
      <dgm:spPr/>
    </dgm:pt>
    <dgm:pt modelId="{F8A08014-F992-4262-84CB-F1C3D3D82D44}" type="pres">
      <dgm:prSet presAssocID="{F85A4235-A059-41F7-B549-C17886007DF2}" presName="thickLine" presStyleLbl="alignNode1" presStyleIdx="0" presStyleCnt="3"/>
      <dgm:spPr/>
    </dgm:pt>
    <dgm:pt modelId="{AB1C9D55-2AFC-4AEB-96A7-2846772D4428}" type="pres">
      <dgm:prSet presAssocID="{F85A4235-A059-41F7-B549-C17886007DF2}" presName="horz1" presStyleCnt="0"/>
      <dgm:spPr/>
    </dgm:pt>
    <dgm:pt modelId="{ADE32AEC-C34E-4A8E-B290-817196BD7430}" type="pres">
      <dgm:prSet presAssocID="{F85A4235-A059-41F7-B549-C17886007DF2}" presName="tx1" presStyleLbl="revTx" presStyleIdx="0" presStyleCnt="3"/>
      <dgm:spPr/>
    </dgm:pt>
    <dgm:pt modelId="{009180BD-BB5D-479F-9718-85B549D3E02D}" type="pres">
      <dgm:prSet presAssocID="{F85A4235-A059-41F7-B549-C17886007DF2}" presName="vert1" presStyleCnt="0"/>
      <dgm:spPr/>
    </dgm:pt>
    <dgm:pt modelId="{12B55DB3-3398-4631-B721-A72F19400DF0}" type="pres">
      <dgm:prSet presAssocID="{4A36FD76-3BEF-4F8B-BE35-5A74FA3FB727}" presName="thickLine" presStyleLbl="alignNode1" presStyleIdx="1" presStyleCnt="3"/>
      <dgm:spPr/>
    </dgm:pt>
    <dgm:pt modelId="{9FC51057-DB02-4EAF-8809-85E18F61CF68}" type="pres">
      <dgm:prSet presAssocID="{4A36FD76-3BEF-4F8B-BE35-5A74FA3FB727}" presName="horz1" presStyleCnt="0"/>
      <dgm:spPr/>
    </dgm:pt>
    <dgm:pt modelId="{03B164BE-C2BE-40D5-A86F-90548B0199C7}" type="pres">
      <dgm:prSet presAssocID="{4A36FD76-3BEF-4F8B-BE35-5A74FA3FB727}" presName="tx1" presStyleLbl="revTx" presStyleIdx="1" presStyleCnt="3"/>
      <dgm:spPr/>
    </dgm:pt>
    <dgm:pt modelId="{02A1AE5B-63A8-4012-8285-4D8A26C600EA}" type="pres">
      <dgm:prSet presAssocID="{4A36FD76-3BEF-4F8B-BE35-5A74FA3FB727}" presName="vert1" presStyleCnt="0"/>
      <dgm:spPr/>
    </dgm:pt>
    <dgm:pt modelId="{86356ACC-1C89-4ED2-9F59-5753B4EF69C2}" type="pres">
      <dgm:prSet presAssocID="{F34F9678-71D4-4775-9E69-3552F74B94D5}" presName="thickLine" presStyleLbl="alignNode1" presStyleIdx="2" presStyleCnt="3"/>
      <dgm:spPr/>
    </dgm:pt>
    <dgm:pt modelId="{773B21A9-9736-4C90-90C7-8947467B12BD}" type="pres">
      <dgm:prSet presAssocID="{F34F9678-71D4-4775-9E69-3552F74B94D5}" presName="horz1" presStyleCnt="0"/>
      <dgm:spPr/>
    </dgm:pt>
    <dgm:pt modelId="{CE771D9D-61B1-4D90-A3B2-9DD8B194DFB4}" type="pres">
      <dgm:prSet presAssocID="{F34F9678-71D4-4775-9E69-3552F74B94D5}" presName="tx1" presStyleLbl="revTx" presStyleIdx="2" presStyleCnt="3"/>
      <dgm:spPr/>
    </dgm:pt>
    <dgm:pt modelId="{7DA4CC44-3845-4CA2-A1EB-066C11812F3F}" type="pres">
      <dgm:prSet presAssocID="{F34F9678-71D4-4775-9E69-3552F74B94D5}" presName="vert1" presStyleCnt="0"/>
      <dgm:spPr/>
    </dgm:pt>
  </dgm:ptLst>
  <dgm:cxnLst>
    <dgm:cxn modelId="{8423AC12-ABE6-417D-B1DD-2FC08C7DD6E1}" type="presOf" srcId="{D7679A3A-444C-4E79-8950-1CBA4CB8DF7A}" destId="{92D89340-986E-43A4-9F58-A705CFC33CBF}" srcOrd="0" destOrd="0" presId="urn:microsoft.com/office/officeart/2008/layout/LinedList"/>
    <dgm:cxn modelId="{FD38163C-0332-414A-B1A0-71FB45CEC05A}" srcId="{D7679A3A-444C-4E79-8950-1CBA4CB8DF7A}" destId="{4A36FD76-3BEF-4F8B-BE35-5A74FA3FB727}" srcOrd="1" destOrd="0" parTransId="{2E35E96F-5702-469D-AF49-67D7FE868624}" sibTransId="{30A7B6AF-9CE1-435F-8912-2FEA48C2070B}"/>
    <dgm:cxn modelId="{199B5E73-2128-44D4-8ADE-278595223586}" type="presOf" srcId="{F34F9678-71D4-4775-9E69-3552F74B94D5}" destId="{CE771D9D-61B1-4D90-A3B2-9DD8B194DFB4}" srcOrd="0" destOrd="0" presId="urn:microsoft.com/office/officeart/2008/layout/LinedList"/>
    <dgm:cxn modelId="{01AAD889-32D8-4329-AD51-75BAF5DD0D69}" srcId="{D7679A3A-444C-4E79-8950-1CBA4CB8DF7A}" destId="{F85A4235-A059-41F7-B549-C17886007DF2}" srcOrd="0" destOrd="0" parTransId="{31045475-F268-446A-8F79-449A84A9F5C0}" sibTransId="{5B8DA66A-47EC-4806-B652-490B19C64BDE}"/>
    <dgm:cxn modelId="{7023D2AD-7479-42AF-B8C9-13BD0F473C5B}" type="presOf" srcId="{F85A4235-A059-41F7-B549-C17886007DF2}" destId="{ADE32AEC-C34E-4A8E-B290-817196BD7430}" srcOrd="0" destOrd="0" presId="urn:microsoft.com/office/officeart/2008/layout/LinedList"/>
    <dgm:cxn modelId="{8B160ED1-4DFB-43AD-958F-12DB31AAE7C1}" type="presOf" srcId="{4A36FD76-3BEF-4F8B-BE35-5A74FA3FB727}" destId="{03B164BE-C2BE-40D5-A86F-90548B0199C7}" srcOrd="0" destOrd="0" presId="urn:microsoft.com/office/officeart/2008/layout/LinedList"/>
    <dgm:cxn modelId="{2C1C41F2-A030-466E-B6CD-E71FF4B0C435}" srcId="{D7679A3A-444C-4E79-8950-1CBA4CB8DF7A}" destId="{F34F9678-71D4-4775-9E69-3552F74B94D5}" srcOrd="2" destOrd="0" parTransId="{E3B1B5D8-E21A-4F39-BD5F-65B97D8F9458}" sibTransId="{2FF15AB8-4C32-4CE5-A2D1-1AE75E8447F5}"/>
    <dgm:cxn modelId="{61D01841-C90A-4806-8711-BD4D058A2EF9}" type="presParOf" srcId="{92D89340-986E-43A4-9F58-A705CFC33CBF}" destId="{F8A08014-F992-4262-84CB-F1C3D3D82D44}" srcOrd="0" destOrd="0" presId="urn:microsoft.com/office/officeart/2008/layout/LinedList"/>
    <dgm:cxn modelId="{60DEF551-FBAB-4865-85AF-2F8B9EBEB996}" type="presParOf" srcId="{92D89340-986E-43A4-9F58-A705CFC33CBF}" destId="{AB1C9D55-2AFC-4AEB-96A7-2846772D4428}" srcOrd="1" destOrd="0" presId="urn:microsoft.com/office/officeart/2008/layout/LinedList"/>
    <dgm:cxn modelId="{DF1D2FD5-1163-42A7-B7E9-E371F337F0E5}" type="presParOf" srcId="{AB1C9D55-2AFC-4AEB-96A7-2846772D4428}" destId="{ADE32AEC-C34E-4A8E-B290-817196BD7430}" srcOrd="0" destOrd="0" presId="urn:microsoft.com/office/officeart/2008/layout/LinedList"/>
    <dgm:cxn modelId="{051199C7-A76B-4FEB-BF66-EB24F28A3D1C}" type="presParOf" srcId="{AB1C9D55-2AFC-4AEB-96A7-2846772D4428}" destId="{009180BD-BB5D-479F-9718-85B549D3E02D}" srcOrd="1" destOrd="0" presId="urn:microsoft.com/office/officeart/2008/layout/LinedList"/>
    <dgm:cxn modelId="{14C473BA-4351-4630-BCFA-FC66DBBB04E5}" type="presParOf" srcId="{92D89340-986E-43A4-9F58-A705CFC33CBF}" destId="{12B55DB3-3398-4631-B721-A72F19400DF0}" srcOrd="2" destOrd="0" presId="urn:microsoft.com/office/officeart/2008/layout/LinedList"/>
    <dgm:cxn modelId="{598D6FCA-4FAF-48D9-8662-6F6077650BCB}" type="presParOf" srcId="{92D89340-986E-43A4-9F58-A705CFC33CBF}" destId="{9FC51057-DB02-4EAF-8809-85E18F61CF68}" srcOrd="3" destOrd="0" presId="urn:microsoft.com/office/officeart/2008/layout/LinedList"/>
    <dgm:cxn modelId="{054E89C1-E6BC-41BA-A6E5-0DDA65E10907}" type="presParOf" srcId="{9FC51057-DB02-4EAF-8809-85E18F61CF68}" destId="{03B164BE-C2BE-40D5-A86F-90548B0199C7}" srcOrd="0" destOrd="0" presId="urn:microsoft.com/office/officeart/2008/layout/LinedList"/>
    <dgm:cxn modelId="{A1BFF58E-9FA9-4609-B738-699774471665}" type="presParOf" srcId="{9FC51057-DB02-4EAF-8809-85E18F61CF68}" destId="{02A1AE5B-63A8-4012-8285-4D8A26C600EA}" srcOrd="1" destOrd="0" presId="urn:microsoft.com/office/officeart/2008/layout/LinedList"/>
    <dgm:cxn modelId="{E1E0BCF5-1D28-4D07-8DCB-189EC2E9E86E}" type="presParOf" srcId="{92D89340-986E-43A4-9F58-A705CFC33CBF}" destId="{86356ACC-1C89-4ED2-9F59-5753B4EF69C2}" srcOrd="4" destOrd="0" presId="urn:microsoft.com/office/officeart/2008/layout/LinedList"/>
    <dgm:cxn modelId="{E1DC5440-FE58-41C6-9A4F-CE9B8F668706}" type="presParOf" srcId="{92D89340-986E-43A4-9F58-A705CFC33CBF}" destId="{773B21A9-9736-4C90-90C7-8947467B12BD}" srcOrd="5" destOrd="0" presId="urn:microsoft.com/office/officeart/2008/layout/LinedList"/>
    <dgm:cxn modelId="{7A31DED1-9DFE-487E-B5E4-E15994DD93F2}" type="presParOf" srcId="{773B21A9-9736-4C90-90C7-8947467B12BD}" destId="{CE771D9D-61B1-4D90-A3B2-9DD8B194DFB4}" srcOrd="0" destOrd="0" presId="urn:microsoft.com/office/officeart/2008/layout/LinedList"/>
    <dgm:cxn modelId="{0FB95433-1690-41E6-A8FF-1568F07745B3}" type="presParOf" srcId="{773B21A9-9736-4C90-90C7-8947467B12BD}" destId="{7DA4CC44-3845-4CA2-A1EB-066C11812F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08014-F992-4262-84CB-F1C3D3D82D44}">
      <dsp:nvSpPr>
        <dsp:cNvPr id="0" name=""/>
        <dsp:cNvSpPr/>
      </dsp:nvSpPr>
      <dsp:spPr>
        <a:xfrm>
          <a:off x="0" y="2799"/>
          <a:ext cx="679260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E32AEC-C34E-4A8E-B290-817196BD7430}">
      <dsp:nvSpPr>
        <dsp:cNvPr id="0" name=""/>
        <dsp:cNvSpPr/>
      </dsp:nvSpPr>
      <dsp:spPr>
        <a:xfrm>
          <a:off x="0" y="2799"/>
          <a:ext cx="6792602" cy="190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dirty="0">
              <a:latin typeface="Muli"/>
            </a:rPr>
            <a:t>The Break a Record (BaR) Concept is an innovative method used to improve performance by challenging the personal best.</a:t>
          </a:r>
          <a:endParaRPr lang="en-US" sz="3000" kern="1200" dirty="0">
            <a:latin typeface="Muli"/>
          </a:endParaRPr>
        </a:p>
      </dsp:txBody>
      <dsp:txXfrm>
        <a:off x="0" y="2799"/>
        <a:ext cx="6792602" cy="1909229"/>
      </dsp:txXfrm>
    </dsp:sp>
    <dsp:sp modelId="{12B55DB3-3398-4631-B721-A72F19400DF0}">
      <dsp:nvSpPr>
        <dsp:cNvPr id="0" name=""/>
        <dsp:cNvSpPr/>
      </dsp:nvSpPr>
      <dsp:spPr>
        <a:xfrm>
          <a:off x="0" y="1912029"/>
          <a:ext cx="679260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B164BE-C2BE-40D5-A86F-90548B0199C7}">
      <dsp:nvSpPr>
        <dsp:cNvPr id="0" name=""/>
        <dsp:cNvSpPr/>
      </dsp:nvSpPr>
      <dsp:spPr>
        <a:xfrm>
          <a:off x="0" y="1912029"/>
          <a:ext cx="6792602" cy="190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dirty="0">
              <a:latin typeface="Muli"/>
            </a:rPr>
            <a:t>It exploits the human reaction to challenge which states that when a pursuit is appraised as a challenge, we outperform.</a:t>
          </a:r>
          <a:endParaRPr lang="en-US" sz="3000" kern="1200" dirty="0">
            <a:latin typeface="Muli"/>
          </a:endParaRPr>
        </a:p>
      </dsp:txBody>
      <dsp:txXfrm>
        <a:off x="0" y="1912029"/>
        <a:ext cx="6792602" cy="1909229"/>
      </dsp:txXfrm>
    </dsp:sp>
    <dsp:sp modelId="{86356ACC-1C89-4ED2-9F59-5753B4EF69C2}">
      <dsp:nvSpPr>
        <dsp:cNvPr id="0" name=""/>
        <dsp:cNvSpPr/>
      </dsp:nvSpPr>
      <dsp:spPr>
        <a:xfrm>
          <a:off x="0" y="3821258"/>
          <a:ext cx="679260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71D9D-61B1-4D90-A3B2-9DD8B194DFB4}">
      <dsp:nvSpPr>
        <dsp:cNvPr id="0" name=""/>
        <dsp:cNvSpPr/>
      </dsp:nvSpPr>
      <dsp:spPr>
        <a:xfrm>
          <a:off x="0" y="3821258"/>
          <a:ext cx="6792602" cy="190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dirty="0">
              <a:latin typeface="Muli"/>
            </a:rPr>
            <a:t>The challenge is to Break a Record (Improve personal best), just for one time, during a Team building activity – a BaR Event</a:t>
          </a:r>
          <a:endParaRPr lang="en-US" sz="3000" kern="1200" dirty="0">
            <a:latin typeface="Muli"/>
          </a:endParaRPr>
        </a:p>
      </dsp:txBody>
      <dsp:txXfrm>
        <a:off x="0" y="3821258"/>
        <a:ext cx="6792602" cy="19092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1F38A-7AA0-4837-97D7-53326F4A916F}" type="datetimeFigureOut">
              <a:rPr lang="en-GB" smtClean="0"/>
              <a:t>13/09/2020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07C06-7A76-458A-94A0-6EA9F5693A8F}" type="slidenum">
              <a:rPr lang="en-GB" smtClean="0"/>
              <a:t>‹#›</a:t>
            </a:fld>
            <a:endParaRPr lang="en-GB"/>
          </a:p>
        </p:txBody>
      </p:sp>
    </p:spTree>
    <p:extLst>
      <p:ext uri="{BB962C8B-B14F-4D97-AF65-F5344CB8AC3E}">
        <p14:creationId xmlns:p14="http://schemas.microsoft.com/office/powerpoint/2010/main" val="156790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BaR Event was the first ever recorded BaR Event. The event was done on a bottleneck machine, which has been problematic for years. The machine was manned on a 3 shift basis with 3 teams (one on each shift).</a:t>
            </a:r>
          </a:p>
          <a:p>
            <a:r>
              <a:rPr lang="en-GB" dirty="0"/>
              <a:t>The average performance of the machine was around 36,000 pieces in 24 hours. The best that the teams have ever done was 38,586 pieces. Together with the team we agreed that the target for the BaR Event would be a 10% improvement on their personal best (therefore 10% on 38,586), that is 42,500 pieces in 24 hours. The BaR Team had 3 weeks to prepare for the BaR Event. They did the brainstorming sessions to identify the barriers and they took the necessary actions to remove the barriers.</a:t>
            </a:r>
          </a:p>
          <a:p>
            <a:r>
              <a:rPr lang="en-GB" dirty="0"/>
              <a:t>They carried out the BaR Event and achieved 46,500 pieces in 24 hours (4,000 pieces more than the target, i.e. 10% more than the target, 20% more than personal best). This was an amazing achievement. Everyone was very proud and the engagement was amazing.</a:t>
            </a:r>
          </a:p>
          <a:p>
            <a:r>
              <a:rPr lang="en-GB" dirty="0"/>
              <a:t>From the BaR Event, the BaR Team identified the winning moves which were integrated into the process. After integrating the improvements, the process sustained an average performance of 40,800 pieces a day, a 13% improvement over the pre BaR Event average performance. Apart from the performance, the engagement of the employees and the interaction between the 3 shifts (3 teams) improved dramatically. </a:t>
            </a:r>
          </a:p>
        </p:txBody>
      </p:sp>
      <p:sp>
        <p:nvSpPr>
          <p:cNvPr id="4" name="Slide Number Placeholder 3"/>
          <p:cNvSpPr>
            <a:spLocks noGrp="1"/>
          </p:cNvSpPr>
          <p:nvPr>
            <p:ph type="sldNum" sz="quarter" idx="5"/>
          </p:nvPr>
        </p:nvSpPr>
        <p:spPr/>
        <p:txBody>
          <a:bodyPr/>
          <a:lstStyle/>
          <a:p>
            <a:fld id="{CA007C06-7A76-458A-94A0-6EA9F5693A8F}" type="slidenum">
              <a:rPr lang="en-GB" smtClean="0"/>
              <a:t>5</a:t>
            </a:fld>
            <a:endParaRPr lang="en-GB"/>
          </a:p>
        </p:txBody>
      </p:sp>
    </p:spTree>
    <p:extLst>
      <p:ext uri="{BB962C8B-B14F-4D97-AF65-F5344CB8AC3E}">
        <p14:creationId xmlns:p14="http://schemas.microsoft.com/office/powerpoint/2010/main" val="400901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65E1-95C6-4698-9375-7501B76BCF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13B14A-1BF8-4B5D-8497-96EC3FA46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54C80B1-B078-458F-BB01-2D0367B5D2E4}"/>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AF501C11-7C1D-4F58-B857-976C03517F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89F81-5B16-4D95-B0C8-9CE85A333B8B}"/>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82086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4EA8-FB00-4D9D-B215-D1C736C785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6E99F8-A927-4141-A5A5-124E847F01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32C140-BE93-492F-A472-1652D1EF394C}"/>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262A1C80-DF00-456A-92B3-B7A041A4B1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4DB9C-0A92-4C6A-98BB-85B2951312DB}"/>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77372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C2C6EE-A485-4D14-8F85-303973CFA7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FB29A8-9147-4099-8564-9E05F15C39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9937DD-AE4E-45F3-8E25-B8C99040AF6E}"/>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AD24B201-F607-497F-B54C-48DF6B661D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0791E8-EC5D-4A95-8AB1-B0B76B098C2C}"/>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420082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A5CDE-8788-4141-B12F-3455D2D71C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A5B474-9E84-4A92-87A1-11542D6A7E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BCB00D-0069-429F-8B32-BB3ADAF300BA}"/>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BA9F35D4-3133-4C51-9EB8-38C5224467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4281BB-B5A9-4137-ACB4-A7C4BD7A6318}"/>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283820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ACF5-F746-4932-80E3-B78E51F18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FECBF5-F779-4C95-83FC-17CC8E6AF2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72C3E-84F2-46EC-B43C-7D7B172AAB4E}"/>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8F12BC6C-758D-4A45-8461-BD0476A96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57758-BD1A-405D-BD04-36912253CF08}"/>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313027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315D-DACD-4D18-841F-DEB0C4977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90EC58-4461-48E6-83CA-CE0FB056DE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ABD57A-1A95-42CF-88C9-3598CC8C7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5CC14B-168E-42B8-9A2D-D5D4C689615E}"/>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6" name="Footer Placeholder 5">
            <a:extLst>
              <a:ext uri="{FF2B5EF4-FFF2-40B4-BE49-F238E27FC236}">
                <a16:creationId xmlns:a16="http://schemas.microsoft.com/office/drawing/2014/main" id="{F6488D70-4A8B-44E4-BE8C-528996D994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1B33A5-54D8-4BAB-9441-A8FFC710CE89}"/>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332257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454A-98B9-4698-B12B-5E4A2A18FF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97C9E4-50B6-41D3-BCF9-A5FC5C1B3F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4213A6-31A7-4647-8843-079A163585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1B94F5-2685-439B-90E6-25F0388BA9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7D7D8D-77F2-47C2-ADC3-BA3C23F346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CBE343-ACE4-4D93-AC24-0A042490342E}"/>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8" name="Footer Placeholder 7">
            <a:extLst>
              <a:ext uri="{FF2B5EF4-FFF2-40B4-BE49-F238E27FC236}">
                <a16:creationId xmlns:a16="http://schemas.microsoft.com/office/drawing/2014/main" id="{8E178A58-EC9D-49AA-AAB4-3439255ED6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F88384-C95C-4E9A-A3A2-CB52275545CC}"/>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299361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DDDA-9778-48AB-B8D9-8A7752CCBF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14CB16-FC05-4A9F-934D-F4DB208B4B23}"/>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4" name="Footer Placeholder 3">
            <a:extLst>
              <a:ext uri="{FF2B5EF4-FFF2-40B4-BE49-F238E27FC236}">
                <a16:creationId xmlns:a16="http://schemas.microsoft.com/office/drawing/2014/main" id="{8D26264B-CC8C-41D1-8B61-01FAD07008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06D207-6BC4-453E-A162-0B0D41E53B96}"/>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114956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FAC09-9A5A-4EEC-A33A-DAB61EFE4693}"/>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3" name="Footer Placeholder 2">
            <a:extLst>
              <a:ext uri="{FF2B5EF4-FFF2-40B4-BE49-F238E27FC236}">
                <a16:creationId xmlns:a16="http://schemas.microsoft.com/office/drawing/2014/main" id="{093C29D0-A699-4054-B81C-4E95122630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CBF2B4-804C-4C3A-8F70-7058493D397F}"/>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286600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1E02-067E-473E-8538-83AFCD962C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42E238-AF06-4235-B62C-EB6904D9B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17DED53-8D0A-44C2-A9E3-1066F433D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E08AA2-B17A-4F07-B8BC-2388386B98E0}"/>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6" name="Footer Placeholder 5">
            <a:extLst>
              <a:ext uri="{FF2B5EF4-FFF2-40B4-BE49-F238E27FC236}">
                <a16:creationId xmlns:a16="http://schemas.microsoft.com/office/drawing/2014/main" id="{D55732C3-7180-40E5-B8EC-C2814C6418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E9892D-D054-4E97-BD7C-92F08E8A3F26}"/>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364004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AC3A-E62C-4408-B23C-87D2191E0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BE0B84-5D6F-45DD-8726-1FED87B70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7FE10E-93A3-4557-A8E4-F3F0613AB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8DE111-561A-4998-A66D-4FBE7E27E4F0}"/>
              </a:ext>
            </a:extLst>
          </p:cNvPr>
          <p:cNvSpPr>
            <a:spLocks noGrp="1"/>
          </p:cNvSpPr>
          <p:nvPr>
            <p:ph type="dt" sz="half" idx="10"/>
          </p:nvPr>
        </p:nvSpPr>
        <p:spPr/>
        <p:txBody>
          <a:bodyPr/>
          <a:lstStyle/>
          <a:p>
            <a:fld id="{DE3AFA1C-D912-40BA-80F9-EE1908C27E24}" type="datetimeFigureOut">
              <a:rPr lang="en-GB" smtClean="0"/>
              <a:t>12/09/2020</a:t>
            </a:fld>
            <a:endParaRPr lang="en-GB"/>
          </a:p>
        </p:txBody>
      </p:sp>
      <p:sp>
        <p:nvSpPr>
          <p:cNvPr id="6" name="Footer Placeholder 5">
            <a:extLst>
              <a:ext uri="{FF2B5EF4-FFF2-40B4-BE49-F238E27FC236}">
                <a16:creationId xmlns:a16="http://schemas.microsoft.com/office/drawing/2014/main" id="{A5936304-671C-4ABB-A9A4-F387281D09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B63C92-3F5C-4744-8C64-2E536ABAC257}"/>
              </a:ext>
            </a:extLst>
          </p:cNvPr>
          <p:cNvSpPr>
            <a:spLocks noGrp="1"/>
          </p:cNvSpPr>
          <p:nvPr>
            <p:ph type="sldNum" sz="quarter" idx="12"/>
          </p:nvPr>
        </p:nvSpPr>
        <p:spPr/>
        <p:txBody>
          <a:bodyPr/>
          <a:lstStyle/>
          <a:p>
            <a:fld id="{FF6022BC-09A1-4B43-934F-E6FD434098CF}" type="slidenum">
              <a:rPr lang="en-GB" smtClean="0"/>
              <a:t>‹#›</a:t>
            </a:fld>
            <a:endParaRPr lang="en-GB"/>
          </a:p>
        </p:txBody>
      </p:sp>
    </p:spTree>
    <p:extLst>
      <p:ext uri="{BB962C8B-B14F-4D97-AF65-F5344CB8AC3E}">
        <p14:creationId xmlns:p14="http://schemas.microsoft.com/office/powerpoint/2010/main" val="175429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E71E6-8B3E-466C-BA6B-6205656B5D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D404A1-0A93-4986-82F3-BE30041BE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554298-2257-4BB4-A5E2-C056332B3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AFA1C-D912-40BA-80F9-EE1908C27E24}" type="datetimeFigureOut">
              <a:rPr lang="en-GB" smtClean="0"/>
              <a:t>12/09/2020</a:t>
            </a:fld>
            <a:endParaRPr lang="en-GB"/>
          </a:p>
        </p:txBody>
      </p:sp>
      <p:sp>
        <p:nvSpPr>
          <p:cNvPr id="5" name="Footer Placeholder 4">
            <a:extLst>
              <a:ext uri="{FF2B5EF4-FFF2-40B4-BE49-F238E27FC236}">
                <a16:creationId xmlns:a16="http://schemas.microsoft.com/office/drawing/2014/main" id="{D7E2B7B7-6DD0-46D3-8B9E-2C38C9DAF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B512FB-33E6-4E43-80E0-BCBC1DF4B9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022BC-09A1-4B43-934F-E6FD434098CF}" type="slidenum">
              <a:rPr lang="en-GB" smtClean="0"/>
              <a:t>‹#›</a:t>
            </a:fld>
            <a:endParaRPr lang="en-GB"/>
          </a:p>
        </p:txBody>
      </p:sp>
    </p:spTree>
    <p:extLst>
      <p:ext uri="{BB962C8B-B14F-4D97-AF65-F5344CB8AC3E}">
        <p14:creationId xmlns:p14="http://schemas.microsoft.com/office/powerpoint/2010/main" val="2653242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hebreakarecordconcept.com/bar-cy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C672-4653-44D3-8B9E-D314AA3B41C7}"/>
              </a:ext>
            </a:extLst>
          </p:cNvPr>
          <p:cNvSpPr>
            <a:spLocks noGrp="1"/>
          </p:cNvSpPr>
          <p:nvPr>
            <p:ph type="ctrTitle"/>
          </p:nvPr>
        </p:nvSpPr>
        <p:spPr>
          <a:xfrm>
            <a:off x="300981" y="3007292"/>
            <a:ext cx="6437469" cy="1908902"/>
          </a:xfrm>
        </p:spPr>
        <p:txBody>
          <a:bodyPr vert="horz" lIns="91440" tIns="45720" rIns="91440" bIns="45720" rtlCol="0" anchor="ctr">
            <a:noAutofit/>
          </a:bodyPr>
          <a:lstStyle/>
          <a:p>
            <a:r>
              <a:rPr lang="en-US" kern="1200" dirty="0">
                <a:solidFill>
                  <a:schemeClr val="tx1"/>
                </a:solidFill>
                <a:latin typeface="Muli"/>
              </a:rPr>
              <a:t>The Break a Record (BaR) Concept</a:t>
            </a:r>
          </a:p>
        </p:txBody>
      </p:sp>
      <p:sp>
        <p:nvSpPr>
          <p:cNvPr id="10" name="Freeform 7">
            <a:extLst>
              <a:ext uri="{FF2B5EF4-FFF2-40B4-BE49-F238E27FC236}">
                <a16:creationId xmlns:a16="http://schemas.microsoft.com/office/drawing/2014/main" id="{111A83C6-3159-48A2-95E0-D9A872D3E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666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4DFF550-D9AA-4EBF-A5E5-2AE3D5BF0A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7774" r="52431" b="33765"/>
          <a:stretch/>
        </p:blipFill>
        <p:spPr>
          <a:xfrm>
            <a:off x="6890657" y="704433"/>
            <a:ext cx="4661263" cy="4060116"/>
          </a:xfrm>
          <a:prstGeom prst="rect">
            <a:avLst/>
          </a:prstGeom>
        </p:spPr>
      </p:pic>
      <p:sp>
        <p:nvSpPr>
          <p:cNvPr id="12" name="Freeform 5">
            <a:extLst>
              <a:ext uri="{FF2B5EF4-FFF2-40B4-BE49-F238E27FC236}">
                <a16:creationId xmlns:a16="http://schemas.microsoft.com/office/drawing/2014/main" id="{00372701-83B9-478A-9B29-7A50C8310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rgbClr val="B2B2B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6">
            <a:extLst>
              <a:ext uri="{FF2B5EF4-FFF2-40B4-BE49-F238E27FC236}">
                <a16:creationId xmlns:a16="http://schemas.microsoft.com/office/drawing/2014/main" id="{9EDA5044-3268-4753-AEE8-20199924E2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4009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6" name="Group 3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4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2B0AF3A-74B3-4028-900F-7542437DB62A}"/>
              </a:ext>
            </a:extLst>
          </p:cNvPr>
          <p:cNvSpPr>
            <a:spLocks noGrp="1"/>
          </p:cNvSpPr>
          <p:nvPr>
            <p:ph type="title"/>
          </p:nvPr>
        </p:nvSpPr>
        <p:spPr>
          <a:xfrm>
            <a:off x="389248" y="685800"/>
            <a:ext cx="3086660" cy="5105400"/>
          </a:xfrm>
        </p:spPr>
        <p:txBody>
          <a:bodyPr>
            <a:normAutofit/>
          </a:bodyPr>
          <a:lstStyle/>
          <a:p>
            <a:r>
              <a:rPr lang="en-GB" sz="4000" dirty="0">
                <a:solidFill>
                  <a:srgbClr val="FFFFFF"/>
                </a:solidFill>
                <a:latin typeface="Muli"/>
              </a:rPr>
              <a:t>What is the Break a Record (BaR) Concept?</a:t>
            </a:r>
          </a:p>
        </p:txBody>
      </p:sp>
      <p:graphicFrame>
        <p:nvGraphicFramePr>
          <p:cNvPr id="7" name="Content Placeholder 2">
            <a:extLst>
              <a:ext uri="{FF2B5EF4-FFF2-40B4-BE49-F238E27FC236}">
                <a16:creationId xmlns:a16="http://schemas.microsoft.com/office/drawing/2014/main" id="{542EF926-4E93-4091-9834-9A3C831B8414}"/>
              </a:ext>
            </a:extLst>
          </p:cNvPr>
          <p:cNvGraphicFramePr>
            <a:graphicFrameLocks noGrp="1"/>
          </p:cNvGraphicFramePr>
          <p:nvPr>
            <p:ph idx="1"/>
            <p:extLst>
              <p:ext uri="{D42A27DB-BD31-4B8C-83A1-F6EECF244321}">
                <p14:modId xmlns:p14="http://schemas.microsoft.com/office/powerpoint/2010/main" val="1756732101"/>
              </p:ext>
            </p:extLst>
          </p:nvPr>
        </p:nvGraphicFramePr>
        <p:xfrm>
          <a:off x="5010150" y="685800"/>
          <a:ext cx="6792602" cy="573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67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0124-3707-4EDE-B7C1-179933B77825}"/>
              </a:ext>
            </a:extLst>
          </p:cNvPr>
          <p:cNvSpPr>
            <a:spLocks noGrp="1"/>
          </p:cNvSpPr>
          <p:nvPr>
            <p:ph type="title"/>
          </p:nvPr>
        </p:nvSpPr>
        <p:spPr>
          <a:xfrm>
            <a:off x="1653363" y="365760"/>
            <a:ext cx="9367203" cy="1188720"/>
          </a:xfrm>
        </p:spPr>
        <p:txBody>
          <a:bodyPr>
            <a:normAutofit/>
          </a:bodyPr>
          <a:lstStyle/>
          <a:p>
            <a:r>
              <a:rPr lang="en-GB" dirty="0">
                <a:latin typeface="Muli"/>
              </a:rPr>
              <a:t>How does the BaR Concept Works?</a:t>
            </a:r>
          </a:p>
        </p:txBody>
      </p:sp>
      <p:sp>
        <p:nvSpPr>
          <p:cNvPr id="13"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B4C2D54-9304-4634-8C34-F5F588829AAC}"/>
              </a:ext>
            </a:extLst>
          </p:cNvPr>
          <p:cNvSpPr>
            <a:spLocks noGrp="1"/>
          </p:cNvSpPr>
          <p:nvPr>
            <p:ph idx="1"/>
          </p:nvPr>
        </p:nvSpPr>
        <p:spPr>
          <a:xfrm>
            <a:off x="1245704" y="1815548"/>
            <a:ext cx="10681253" cy="4770782"/>
          </a:xfrm>
        </p:spPr>
        <p:txBody>
          <a:bodyPr anchor="t">
            <a:noAutofit/>
          </a:bodyPr>
          <a:lstStyle/>
          <a:p>
            <a:r>
              <a:rPr lang="en-GB" dirty="0">
                <a:latin typeface="Muli"/>
              </a:rPr>
              <a:t>Read and follow the BaR Rules </a:t>
            </a:r>
          </a:p>
          <a:p>
            <a:r>
              <a:rPr lang="en-GB" dirty="0">
                <a:latin typeface="Muli"/>
              </a:rPr>
              <a:t>Organize a BaR Event at the workplace</a:t>
            </a:r>
          </a:p>
          <a:p>
            <a:r>
              <a:rPr lang="en-GB" dirty="0">
                <a:latin typeface="Muli"/>
              </a:rPr>
              <a:t>Beat your personal best, just for once, during the BaR Event</a:t>
            </a:r>
          </a:p>
          <a:p>
            <a:r>
              <a:rPr lang="en-GB" dirty="0">
                <a:latin typeface="Muli"/>
              </a:rPr>
              <a:t>Carry out the BaR Event and celebrate (with a piece of cake)</a:t>
            </a:r>
          </a:p>
          <a:p>
            <a:r>
              <a:rPr lang="en-GB" dirty="0">
                <a:latin typeface="Muli"/>
              </a:rPr>
              <a:t>From the BaR Event identify the winning moves</a:t>
            </a:r>
          </a:p>
          <a:p>
            <a:r>
              <a:rPr lang="en-GB" dirty="0">
                <a:latin typeface="Muli"/>
              </a:rPr>
              <a:t>Winning Moves are those actions/improvements that you have done so that the BaR Event was a success</a:t>
            </a:r>
          </a:p>
          <a:p>
            <a:r>
              <a:rPr lang="en-GB" dirty="0">
                <a:latin typeface="Muli"/>
              </a:rPr>
              <a:t>Integrate the Winning Moves into the process so that the improvement is sustained</a:t>
            </a:r>
          </a:p>
          <a:p>
            <a:r>
              <a:rPr lang="en-GB" dirty="0">
                <a:latin typeface="Muli"/>
              </a:rPr>
              <a:t>Share the knowledge with other teams</a:t>
            </a:r>
          </a:p>
          <a:p>
            <a:endParaRPr lang="en-GB" dirty="0">
              <a:latin typeface="Muli"/>
            </a:endParaRPr>
          </a:p>
        </p:txBody>
      </p:sp>
    </p:spTree>
    <p:extLst>
      <p:ext uri="{BB962C8B-B14F-4D97-AF65-F5344CB8AC3E}">
        <p14:creationId xmlns:p14="http://schemas.microsoft.com/office/powerpoint/2010/main" val="22697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C9A4ED8-7F8D-4869-A9F0-4429C06A75AE}"/>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n-GB" sz="6000" b="1" dirty="0">
                <a:latin typeface="Muli"/>
              </a:rPr>
              <a:t>BaR Rules</a:t>
            </a:r>
          </a:p>
        </p:txBody>
      </p:sp>
      <p:sp>
        <p:nvSpPr>
          <p:cNvPr id="3" name="Content Placeholder 2">
            <a:extLst>
              <a:ext uri="{FF2B5EF4-FFF2-40B4-BE49-F238E27FC236}">
                <a16:creationId xmlns:a16="http://schemas.microsoft.com/office/drawing/2014/main" id="{FBD68572-76FF-43C1-A3F1-F65B8FA634F9}"/>
              </a:ext>
            </a:extLst>
          </p:cNvPr>
          <p:cNvSpPr>
            <a:spLocks noGrp="1"/>
          </p:cNvSpPr>
          <p:nvPr>
            <p:ph idx="1"/>
          </p:nvPr>
        </p:nvSpPr>
        <p:spPr>
          <a:xfrm>
            <a:off x="3643533" y="168813"/>
            <a:ext cx="8384344" cy="6428936"/>
          </a:xfrm>
        </p:spPr>
        <p:txBody>
          <a:bodyPr anchor="ctr">
            <a:normAutofit fontScale="92500" lnSpcReduction="10000"/>
          </a:bodyPr>
          <a:lstStyle/>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1 - Engagement is Key, Empower the Team</a:t>
            </a:r>
            <a:endParaRPr lang="en-US" sz="3200" i="0" u="none" strike="noStrike" dirty="0">
              <a:solidFill>
                <a:schemeClr val="bg1"/>
              </a:solidFill>
              <a:effectLst/>
              <a:latin typeface="Muli"/>
            </a:endParaRPr>
          </a:p>
          <a:p>
            <a:pPr lvl="1"/>
            <a:r>
              <a:rPr lang="en-US" sz="2800" dirty="0">
                <a:solidFill>
                  <a:schemeClr val="bg1"/>
                </a:solidFill>
                <a:latin typeface="Muli"/>
              </a:rPr>
              <a:t>Empower the team to find the barriers, do the actions and own the BaR Event</a:t>
            </a:r>
            <a:endParaRPr lang="en-US" sz="2800" i="0" dirty="0">
              <a:solidFill>
                <a:schemeClr val="bg1"/>
              </a:solidFill>
              <a:effectLst/>
              <a:latin typeface="Muli"/>
            </a:endParaRPr>
          </a:p>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2 - Positive is Memorable</a:t>
            </a:r>
            <a:endParaRPr lang="en-US" sz="3200" i="0" u="none" strike="noStrike" dirty="0">
              <a:solidFill>
                <a:schemeClr val="bg1"/>
              </a:solidFill>
              <a:effectLst/>
              <a:latin typeface="Muli"/>
            </a:endParaRPr>
          </a:p>
          <a:p>
            <a:pPr lvl="1"/>
            <a:r>
              <a:rPr lang="en-US" sz="2800" dirty="0">
                <a:solidFill>
                  <a:schemeClr val="bg1"/>
                </a:solidFill>
                <a:latin typeface="Muli"/>
              </a:rPr>
              <a:t>Create a positive experience </a:t>
            </a:r>
          </a:p>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3 - Competition Killed the Cat</a:t>
            </a:r>
            <a:endParaRPr lang="en-US" sz="3200" i="0" u="none" strike="noStrike" dirty="0">
              <a:solidFill>
                <a:schemeClr val="bg1"/>
              </a:solidFill>
              <a:effectLst/>
              <a:latin typeface="Muli"/>
            </a:endParaRPr>
          </a:p>
          <a:p>
            <a:pPr lvl="1"/>
            <a:r>
              <a:rPr lang="en-US" sz="2800" dirty="0">
                <a:solidFill>
                  <a:schemeClr val="bg1"/>
                </a:solidFill>
                <a:latin typeface="Muli"/>
              </a:rPr>
              <a:t>No competition. Improve personal best </a:t>
            </a:r>
          </a:p>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4 - Learn and Share</a:t>
            </a:r>
            <a:endParaRPr lang="en-US" sz="3200" i="0" u="none" strike="noStrike" dirty="0">
              <a:solidFill>
                <a:schemeClr val="bg1"/>
              </a:solidFill>
              <a:effectLst/>
              <a:latin typeface="Muli"/>
            </a:endParaRPr>
          </a:p>
          <a:p>
            <a:pPr lvl="1"/>
            <a:r>
              <a:rPr lang="en-US" sz="2800" dirty="0">
                <a:solidFill>
                  <a:schemeClr val="bg1"/>
                </a:solidFill>
                <a:latin typeface="Muli"/>
              </a:rPr>
              <a:t>Share learnings from the experience</a:t>
            </a:r>
          </a:p>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5 - Recognition is free</a:t>
            </a:r>
            <a:endParaRPr lang="en-US" sz="3200" i="0" u="none" strike="noStrike" dirty="0">
              <a:solidFill>
                <a:schemeClr val="bg1"/>
              </a:solidFill>
              <a:effectLst/>
              <a:latin typeface="Muli"/>
            </a:endParaRPr>
          </a:p>
          <a:p>
            <a:pPr lvl="1">
              <a:lnSpc>
                <a:spcPct val="100000"/>
              </a:lnSpc>
            </a:pPr>
            <a:r>
              <a:rPr lang="en-US" sz="2800" dirty="0">
                <a:solidFill>
                  <a:schemeClr val="bg1"/>
                </a:solidFill>
                <a:latin typeface="Muli"/>
              </a:rPr>
              <a:t>No monetary recognition.. But sweets and cakes are accepted </a:t>
            </a:r>
            <a:r>
              <a:rPr lang="en-US" sz="2800" dirty="0">
                <a:solidFill>
                  <a:schemeClr val="bg1"/>
                </a:solidFill>
                <a:latin typeface="Muli"/>
                <a:sym typeface="Wingdings" panose="05000000000000000000" pitchFamily="2" charset="2"/>
              </a:rPr>
              <a:t></a:t>
            </a:r>
            <a:endParaRPr lang="en-US" sz="2800" dirty="0">
              <a:solidFill>
                <a:schemeClr val="bg1"/>
              </a:solidFill>
              <a:latin typeface="Muli"/>
            </a:endParaRPr>
          </a:p>
          <a:p>
            <a:pPr marL="0" indent="0">
              <a:buNone/>
            </a:pPr>
            <a:r>
              <a:rPr lang="en-US" sz="3200" i="0" u="none" strike="noStrike" dirty="0">
                <a:solidFill>
                  <a:schemeClr val="bg1"/>
                </a:solidFill>
                <a:effectLst/>
                <a:latin typeface="Muli"/>
                <a:hlinkClick r:id="rId2">
                  <a:extLst>
                    <a:ext uri="{A12FA001-AC4F-418D-AE19-62706E023703}">
                      <ahyp:hlinkClr xmlns:ahyp="http://schemas.microsoft.com/office/drawing/2018/hyperlinkcolor" val="tx"/>
                    </a:ext>
                  </a:extLst>
                </a:hlinkClick>
              </a:rPr>
              <a:t>Rule 6 - Commitment is Sacred</a:t>
            </a:r>
            <a:endParaRPr lang="en-US" sz="3200" i="0" u="none" strike="noStrike" dirty="0">
              <a:solidFill>
                <a:schemeClr val="bg1"/>
              </a:solidFill>
              <a:effectLst/>
              <a:latin typeface="Muli"/>
            </a:endParaRPr>
          </a:p>
          <a:p>
            <a:pPr lvl="1">
              <a:lnSpc>
                <a:spcPct val="100000"/>
              </a:lnSpc>
            </a:pPr>
            <a:r>
              <a:rPr lang="en-US" sz="2800" dirty="0">
                <a:solidFill>
                  <a:schemeClr val="bg1"/>
                </a:solidFill>
                <a:latin typeface="Muli"/>
              </a:rPr>
              <a:t>If a date and target are set for the BaR Event, they are fixed and cannot be altered or changed</a:t>
            </a:r>
            <a:endParaRPr lang="en-GB" sz="3200" dirty="0">
              <a:solidFill>
                <a:schemeClr val="bg1"/>
              </a:solidFill>
            </a:endParaRPr>
          </a:p>
        </p:txBody>
      </p:sp>
    </p:spTree>
    <p:extLst>
      <p:ext uri="{BB962C8B-B14F-4D97-AF65-F5344CB8AC3E}">
        <p14:creationId xmlns:p14="http://schemas.microsoft.com/office/powerpoint/2010/main" val="149424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8E5671-4B8C-475A-B76E-F83CAFC1008D}"/>
              </a:ext>
            </a:extLst>
          </p:cNvPr>
          <p:cNvSpPr>
            <a:spLocks noGrp="1"/>
          </p:cNvSpPr>
          <p:nvPr>
            <p:ph type="title"/>
          </p:nvPr>
        </p:nvSpPr>
        <p:spPr>
          <a:xfrm>
            <a:off x="9084774" y="1885071"/>
            <a:ext cx="2613872" cy="2501237"/>
          </a:xfrm>
          <a:solidFill>
            <a:schemeClr val="bg1"/>
          </a:solidFill>
          <a:ln w="174625" cmpd="thinThick">
            <a:solidFill>
              <a:schemeClr val="bg1"/>
            </a:solidFill>
          </a:ln>
        </p:spPr>
        <p:txBody>
          <a:bodyPr vert="horz" lIns="91440" tIns="45720" rIns="91440" bIns="45720" rtlCol="0" anchor="ctr">
            <a:normAutofit/>
          </a:bodyPr>
          <a:lstStyle/>
          <a:p>
            <a:pPr algn="ctr"/>
            <a:r>
              <a:rPr lang="en-US" sz="4200" b="1" dirty="0">
                <a:latin typeface="Muli"/>
              </a:rPr>
              <a:t>A typical BaR Event</a:t>
            </a:r>
          </a:p>
        </p:txBody>
      </p:sp>
      <p:sp>
        <p:nvSpPr>
          <p:cNvPr id="2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cell phone&#10;&#10;Description automatically generated">
            <a:extLst>
              <a:ext uri="{FF2B5EF4-FFF2-40B4-BE49-F238E27FC236}">
                <a16:creationId xmlns:a16="http://schemas.microsoft.com/office/drawing/2014/main" id="{526A73A8-F7E8-4870-A46D-1AB1D60C5C9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922"/>
          <a:stretch/>
        </p:blipFill>
        <p:spPr>
          <a:xfrm>
            <a:off x="976251" y="942538"/>
            <a:ext cx="7163222" cy="4808332"/>
          </a:xfrm>
          <a:prstGeom prst="rect">
            <a:avLst/>
          </a:prstGeom>
          <a:effectLst/>
        </p:spPr>
      </p:pic>
    </p:spTree>
    <p:extLst>
      <p:ext uri="{BB962C8B-B14F-4D97-AF65-F5344CB8AC3E}">
        <p14:creationId xmlns:p14="http://schemas.microsoft.com/office/powerpoint/2010/main" val="125277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ADAD705-53EA-4233-8357-4C465B8FEE15}"/>
              </a:ext>
            </a:extLst>
          </p:cNvPr>
          <p:cNvPicPr>
            <a:picLocks noChangeAspect="1"/>
          </p:cNvPicPr>
          <p:nvPr/>
        </p:nvPicPr>
        <p:blipFill rotWithShape="1">
          <a:blip r:embed="rId2"/>
          <a:srcRect l="15618" r="-1" b="-1"/>
          <a:stretch/>
        </p:blipFill>
        <p:spPr>
          <a:xfrm>
            <a:off x="3522468" y="10"/>
            <a:ext cx="8669532" cy="6857990"/>
          </a:xfrm>
          <a:prstGeom prst="rect">
            <a:avLst/>
          </a:prstGeom>
        </p:spPr>
      </p:pic>
      <p:sp>
        <p:nvSpPr>
          <p:cNvPr id="11" name="Rectangle 1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1D1BD56-44D0-4CDC-AF61-5B816BA7767B}"/>
              </a:ext>
            </a:extLst>
          </p:cNvPr>
          <p:cNvSpPr>
            <a:spLocks noGrp="1"/>
          </p:cNvSpPr>
          <p:nvPr>
            <p:ph idx="1"/>
          </p:nvPr>
        </p:nvSpPr>
        <p:spPr>
          <a:xfrm>
            <a:off x="164592" y="2833370"/>
            <a:ext cx="6949440" cy="3653027"/>
          </a:xfrm>
        </p:spPr>
        <p:txBody>
          <a:bodyPr anchor="t">
            <a:noAutofit/>
          </a:bodyPr>
          <a:lstStyle/>
          <a:p>
            <a:pPr marL="0" indent="0" algn="ctr">
              <a:buNone/>
            </a:pPr>
            <a:r>
              <a:rPr lang="en-GB" sz="6000" dirty="0"/>
              <a:t>Are you ready to take up the challenge? </a:t>
            </a:r>
          </a:p>
          <a:p>
            <a:pPr marL="0" indent="0" algn="ctr">
              <a:buNone/>
            </a:pPr>
            <a:r>
              <a:rPr lang="en-GB" sz="6000" dirty="0"/>
              <a:t>Organize your </a:t>
            </a:r>
          </a:p>
          <a:p>
            <a:pPr marL="0" indent="0" algn="ctr">
              <a:buNone/>
            </a:pPr>
            <a:r>
              <a:rPr lang="en-GB" sz="6000" dirty="0"/>
              <a:t>BaR Event</a:t>
            </a:r>
          </a:p>
        </p:txBody>
      </p:sp>
    </p:spTree>
    <p:extLst>
      <p:ext uri="{BB962C8B-B14F-4D97-AF65-F5344CB8AC3E}">
        <p14:creationId xmlns:p14="http://schemas.microsoft.com/office/powerpoint/2010/main" val="245172086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Muli</vt:lpstr>
      <vt:lpstr>Office Theme</vt:lpstr>
      <vt:lpstr>The Break a Record (BaR) Concept</vt:lpstr>
      <vt:lpstr>What is the Break a Record (BaR) Concept?</vt:lpstr>
      <vt:lpstr>How does the BaR Concept Works?</vt:lpstr>
      <vt:lpstr>BaR Rules</vt:lpstr>
      <vt:lpstr>A typical BaR Event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Break a Record (BaR) Concept</dc:title>
  <dc:creator>Aaron Azzopardi</dc:creator>
  <cp:lastModifiedBy>Aaron Azzopardi</cp:lastModifiedBy>
  <cp:revision>2</cp:revision>
  <dcterms:created xsi:type="dcterms:W3CDTF">2020-09-13T05:15:48Z</dcterms:created>
  <dcterms:modified xsi:type="dcterms:W3CDTF">2020-09-13T05:23:35Z</dcterms:modified>
</cp:coreProperties>
</file>